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2" r:id="rId4"/>
    <p:sldId id="257" r:id="rId5"/>
    <p:sldId id="261" r:id="rId6"/>
    <p:sldId id="260"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1478A52-A237-4EFC-BBEE-8D1AEC1F4324}" type="datetimeFigureOut">
              <a:rPr lang="pl-PL" smtClean="0"/>
              <a:t>06.02.2019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9AEB92E-7935-4631-8440-97F36E62ADE8}" type="slidenum">
              <a:rPr lang="pl-PL" smtClean="0"/>
              <a:t>‹#›</a:t>
            </a:fld>
            <a:endParaRPr lang="pl-PL"/>
          </a:p>
        </p:txBody>
      </p:sp>
    </p:spTree>
    <p:extLst>
      <p:ext uri="{BB962C8B-B14F-4D97-AF65-F5344CB8AC3E}">
        <p14:creationId xmlns:p14="http://schemas.microsoft.com/office/powerpoint/2010/main" val="881912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1478A52-A237-4EFC-BBEE-8D1AEC1F4324}" type="datetimeFigureOut">
              <a:rPr lang="pl-PL" smtClean="0"/>
              <a:t>06.02.2019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9AEB92E-7935-4631-8440-97F36E62ADE8}" type="slidenum">
              <a:rPr lang="pl-PL" smtClean="0"/>
              <a:t>‹#›</a:t>
            </a:fld>
            <a:endParaRPr lang="pl-PL"/>
          </a:p>
        </p:txBody>
      </p:sp>
    </p:spTree>
    <p:extLst>
      <p:ext uri="{BB962C8B-B14F-4D97-AF65-F5344CB8AC3E}">
        <p14:creationId xmlns:p14="http://schemas.microsoft.com/office/powerpoint/2010/main" val="496663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1478A52-A237-4EFC-BBEE-8D1AEC1F4324}" type="datetimeFigureOut">
              <a:rPr lang="pl-PL" smtClean="0"/>
              <a:t>06.02.2019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9AEB92E-7935-4631-8440-97F36E62ADE8}" type="slidenum">
              <a:rPr lang="pl-PL" smtClean="0"/>
              <a:t>‹#›</a:t>
            </a:fld>
            <a:endParaRPr lang="pl-P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24844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1478A52-A237-4EFC-BBEE-8D1AEC1F4324}" type="datetimeFigureOut">
              <a:rPr lang="pl-PL" smtClean="0"/>
              <a:t>06.02.2019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9AEB92E-7935-4631-8440-97F36E62ADE8}" type="slidenum">
              <a:rPr lang="pl-PL" smtClean="0"/>
              <a:t>‹#›</a:t>
            </a:fld>
            <a:endParaRPr lang="pl-PL"/>
          </a:p>
        </p:txBody>
      </p:sp>
    </p:spTree>
    <p:extLst>
      <p:ext uri="{BB962C8B-B14F-4D97-AF65-F5344CB8AC3E}">
        <p14:creationId xmlns:p14="http://schemas.microsoft.com/office/powerpoint/2010/main" val="36067764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1478A52-A237-4EFC-BBEE-8D1AEC1F4324}" type="datetimeFigureOut">
              <a:rPr lang="pl-PL" smtClean="0"/>
              <a:t>06.02.2019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9AEB92E-7935-4631-8440-97F36E62ADE8}" type="slidenum">
              <a:rPr lang="pl-PL" smtClean="0"/>
              <a:t>‹#›</a:t>
            </a:fld>
            <a:endParaRPr lang="pl-P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11061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1478A52-A237-4EFC-BBEE-8D1AEC1F4324}" type="datetimeFigureOut">
              <a:rPr lang="pl-PL" smtClean="0"/>
              <a:t>06.02.2019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9AEB92E-7935-4631-8440-97F36E62ADE8}" type="slidenum">
              <a:rPr lang="pl-PL" smtClean="0"/>
              <a:t>‹#›</a:t>
            </a:fld>
            <a:endParaRPr lang="pl-PL"/>
          </a:p>
        </p:txBody>
      </p:sp>
    </p:spTree>
    <p:extLst>
      <p:ext uri="{BB962C8B-B14F-4D97-AF65-F5344CB8AC3E}">
        <p14:creationId xmlns:p14="http://schemas.microsoft.com/office/powerpoint/2010/main" val="1559614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1478A52-A237-4EFC-BBEE-8D1AEC1F4324}" type="datetimeFigureOut">
              <a:rPr lang="pl-PL" smtClean="0"/>
              <a:t>06.02.2019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9AEB92E-7935-4631-8440-97F36E62ADE8}" type="slidenum">
              <a:rPr lang="pl-PL" smtClean="0"/>
              <a:t>‹#›</a:t>
            </a:fld>
            <a:endParaRPr lang="pl-PL"/>
          </a:p>
        </p:txBody>
      </p:sp>
    </p:spTree>
    <p:extLst>
      <p:ext uri="{BB962C8B-B14F-4D97-AF65-F5344CB8AC3E}">
        <p14:creationId xmlns:p14="http://schemas.microsoft.com/office/powerpoint/2010/main" val="36083144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1478A52-A237-4EFC-BBEE-8D1AEC1F4324}" type="datetimeFigureOut">
              <a:rPr lang="pl-PL" smtClean="0"/>
              <a:t>06.02.2019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9AEB92E-7935-4631-8440-97F36E62ADE8}" type="slidenum">
              <a:rPr lang="pl-PL" smtClean="0"/>
              <a:t>‹#›</a:t>
            </a:fld>
            <a:endParaRPr lang="pl-PL"/>
          </a:p>
        </p:txBody>
      </p:sp>
    </p:spTree>
    <p:extLst>
      <p:ext uri="{BB962C8B-B14F-4D97-AF65-F5344CB8AC3E}">
        <p14:creationId xmlns:p14="http://schemas.microsoft.com/office/powerpoint/2010/main" val="1640620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1478A52-A237-4EFC-BBEE-8D1AEC1F4324}" type="datetimeFigureOut">
              <a:rPr lang="pl-PL" smtClean="0"/>
              <a:t>06.02.2019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9AEB92E-7935-4631-8440-97F36E62ADE8}" type="slidenum">
              <a:rPr lang="pl-PL" smtClean="0"/>
              <a:t>‹#›</a:t>
            </a:fld>
            <a:endParaRPr lang="pl-PL"/>
          </a:p>
        </p:txBody>
      </p:sp>
    </p:spTree>
    <p:extLst>
      <p:ext uri="{BB962C8B-B14F-4D97-AF65-F5344CB8AC3E}">
        <p14:creationId xmlns:p14="http://schemas.microsoft.com/office/powerpoint/2010/main" val="1914547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1478A52-A237-4EFC-BBEE-8D1AEC1F4324}" type="datetimeFigureOut">
              <a:rPr lang="pl-PL" smtClean="0"/>
              <a:t>06.02.2019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9AEB92E-7935-4631-8440-97F36E62ADE8}" type="slidenum">
              <a:rPr lang="pl-PL" smtClean="0"/>
              <a:t>‹#›</a:t>
            </a:fld>
            <a:endParaRPr lang="pl-PL"/>
          </a:p>
        </p:txBody>
      </p:sp>
    </p:spTree>
    <p:extLst>
      <p:ext uri="{BB962C8B-B14F-4D97-AF65-F5344CB8AC3E}">
        <p14:creationId xmlns:p14="http://schemas.microsoft.com/office/powerpoint/2010/main" val="1888114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1478A52-A237-4EFC-BBEE-8D1AEC1F4324}" type="datetimeFigureOut">
              <a:rPr lang="pl-PL" smtClean="0"/>
              <a:t>06.02.2019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9AEB92E-7935-4631-8440-97F36E62ADE8}" type="slidenum">
              <a:rPr lang="pl-PL" smtClean="0"/>
              <a:t>‹#›</a:t>
            </a:fld>
            <a:endParaRPr lang="pl-PL"/>
          </a:p>
        </p:txBody>
      </p:sp>
    </p:spTree>
    <p:extLst>
      <p:ext uri="{BB962C8B-B14F-4D97-AF65-F5344CB8AC3E}">
        <p14:creationId xmlns:p14="http://schemas.microsoft.com/office/powerpoint/2010/main" val="3311260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1478A52-A237-4EFC-BBEE-8D1AEC1F4324}" type="datetimeFigureOut">
              <a:rPr lang="pl-PL" smtClean="0"/>
              <a:t>06.02.2019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89AEB92E-7935-4631-8440-97F36E62ADE8}" type="slidenum">
              <a:rPr lang="pl-PL" smtClean="0"/>
              <a:t>‹#›</a:t>
            </a:fld>
            <a:endParaRPr lang="pl-PL"/>
          </a:p>
        </p:txBody>
      </p:sp>
    </p:spTree>
    <p:extLst>
      <p:ext uri="{BB962C8B-B14F-4D97-AF65-F5344CB8AC3E}">
        <p14:creationId xmlns:p14="http://schemas.microsoft.com/office/powerpoint/2010/main" val="473237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1478A52-A237-4EFC-BBEE-8D1AEC1F4324}" type="datetimeFigureOut">
              <a:rPr lang="pl-PL" smtClean="0"/>
              <a:t>06.02.2019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89AEB92E-7935-4631-8440-97F36E62ADE8}" type="slidenum">
              <a:rPr lang="pl-PL" smtClean="0"/>
              <a:t>‹#›</a:t>
            </a:fld>
            <a:endParaRPr lang="pl-PL"/>
          </a:p>
        </p:txBody>
      </p:sp>
    </p:spTree>
    <p:extLst>
      <p:ext uri="{BB962C8B-B14F-4D97-AF65-F5344CB8AC3E}">
        <p14:creationId xmlns:p14="http://schemas.microsoft.com/office/powerpoint/2010/main" val="2782600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78A52-A237-4EFC-BBEE-8D1AEC1F4324}" type="datetimeFigureOut">
              <a:rPr lang="pl-PL" smtClean="0"/>
              <a:t>06.02.2019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89AEB92E-7935-4631-8440-97F36E62ADE8}" type="slidenum">
              <a:rPr lang="pl-PL" smtClean="0"/>
              <a:t>‹#›</a:t>
            </a:fld>
            <a:endParaRPr lang="pl-PL"/>
          </a:p>
        </p:txBody>
      </p:sp>
    </p:spTree>
    <p:extLst>
      <p:ext uri="{BB962C8B-B14F-4D97-AF65-F5344CB8AC3E}">
        <p14:creationId xmlns:p14="http://schemas.microsoft.com/office/powerpoint/2010/main" val="1687002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B1478A52-A237-4EFC-BBEE-8D1AEC1F4324}" type="datetimeFigureOut">
              <a:rPr lang="pl-PL" smtClean="0"/>
              <a:t>06.02.2019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9AEB92E-7935-4631-8440-97F36E62ADE8}" type="slidenum">
              <a:rPr lang="pl-PL" smtClean="0"/>
              <a:t>‹#›</a:t>
            </a:fld>
            <a:endParaRPr lang="pl-PL"/>
          </a:p>
        </p:txBody>
      </p:sp>
    </p:spTree>
    <p:extLst>
      <p:ext uri="{BB962C8B-B14F-4D97-AF65-F5344CB8AC3E}">
        <p14:creationId xmlns:p14="http://schemas.microsoft.com/office/powerpoint/2010/main" val="148840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1478A52-A237-4EFC-BBEE-8D1AEC1F4324}" type="datetimeFigureOut">
              <a:rPr lang="pl-PL" smtClean="0"/>
              <a:t>06.02.2019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9AEB92E-7935-4631-8440-97F36E62ADE8}" type="slidenum">
              <a:rPr lang="pl-PL" smtClean="0"/>
              <a:t>‹#›</a:t>
            </a:fld>
            <a:endParaRPr lang="pl-PL"/>
          </a:p>
        </p:txBody>
      </p:sp>
    </p:spTree>
    <p:extLst>
      <p:ext uri="{BB962C8B-B14F-4D97-AF65-F5344CB8AC3E}">
        <p14:creationId xmlns:p14="http://schemas.microsoft.com/office/powerpoint/2010/main" val="3900386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478A52-A237-4EFC-BBEE-8D1AEC1F4324}" type="datetimeFigureOut">
              <a:rPr lang="pl-PL" smtClean="0"/>
              <a:t>06.02.2019</a:t>
            </a:fld>
            <a:endParaRPr lang="pl-P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9AEB92E-7935-4631-8440-97F36E62ADE8}" type="slidenum">
              <a:rPr lang="pl-PL" smtClean="0"/>
              <a:t>‹#›</a:t>
            </a:fld>
            <a:endParaRPr lang="pl-PL"/>
          </a:p>
        </p:txBody>
      </p:sp>
    </p:spTree>
    <p:extLst>
      <p:ext uri="{BB962C8B-B14F-4D97-AF65-F5344CB8AC3E}">
        <p14:creationId xmlns:p14="http://schemas.microsoft.com/office/powerpoint/2010/main" val="40447873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B00C3A-7DF0-4F48-A0D6-1657E5BBE77D}"/>
              </a:ext>
            </a:extLst>
          </p:cNvPr>
          <p:cNvSpPr>
            <a:spLocks noGrp="1"/>
          </p:cNvSpPr>
          <p:nvPr>
            <p:ph type="ctrTitle"/>
          </p:nvPr>
        </p:nvSpPr>
        <p:spPr>
          <a:xfrm>
            <a:off x="1507067" y="1031846"/>
            <a:ext cx="7766936" cy="2507262"/>
          </a:xfrm>
        </p:spPr>
        <p:txBody>
          <a:bodyPr/>
          <a:lstStyle/>
          <a:p>
            <a:pPr algn="ctr"/>
            <a:r>
              <a:rPr lang="pl-PL" dirty="0"/>
              <a:t>wzrost stawek za zagospodarowanie odpadów</a:t>
            </a:r>
          </a:p>
        </p:txBody>
      </p:sp>
      <p:sp>
        <p:nvSpPr>
          <p:cNvPr id="3" name="Podtytuł 2">
            <a:extLst>
              <a:ext uri="{FF2B5EF4-FFF2-40B4-BE49-F238E27FC236}">
                <a16:creationId xmlns:a16="http://schemas.microsoft.com/office/drawing/2014/main" id="{77E36ED4-AD6A-4C14-941C-D6F382DF2742}"/>
              </a:ext>
            </a:extLst>
          </p:cNvPr>
          <p:cNvSpPr>
            <a:spLocks noGrp="1"/>
          </p:cNvSpPr>
          <p:nvPr>
            <p:ph type="subTitle" idx="1"/>
          </p:nvPr>
        </p:nvSpPr>
        <p:spPr>
          <a:xfrm>
            <a:off x="1461277" y="4017277"/>
            <a:ext cx="7766936" cy="1096899"/>
          </a:xfrm>
        </p:spPr>
        <p:txBody>
          <a:bodyPr>
            <a:normAutofit/>
          </a:bodyPr>
          <a:lstStyle/>
          <a:p>
            <a:pPr algn="ctr"/>
            <a:r>
              <a:rPr lang="pl-PL" sz="3200" b="1" dirty="0"/>
              <a:t>przyczyny</a:t>
            </a:r>
          </a:p>
        </p:txBody>
      </p:sp>
      <p:pic>
        <p:nvPicPr>
          <p:cNvPr id="5" name="Obraz 4">
            <a:extLst>
              <a:ext uri="{FF2B5EF4-FFF2-40B4-BE49-F238E27FC236}">
                <a16:creationId xmlns:a16="http://schemas.microsoft.com/office/drawing/2014/main" id="{38C6DAFB-1623-468B-BB9A-70E3C379E8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6797" y="5443610"/>
            <a:ext cx="2017203" cy="1191644"/>
          </a:xfrm>
          <a:prstGeom prst="rect">
            <a:avLst/>
          </a:prstGeom>
        </p:spPr>
      </p:pic>
    </p:spTree>
    <p:extLst>
      <p:ext uri="{BB962C8B-B14F-4D97-AF65-F5344CB8AC3E}">
        <p14:creationId xmlns:p14="http://schemas.microsoft.com/office/powerpoint/2010/main" val="2345683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B00C3A-7DF0-4F48-A0D6-1657E5BBE77D}"/>
              </a:ext>
            </a:extLst>
          </p:cNvPr>
          <p:cNvSpPr>
            <a:spLocks noGrp="1"/>
          </p:cNvSpPr>
          <p:nvPr>
            <p:ph type="ctrTitle"/>
          </p:nvPr>
        </p:nvSpPr>
        <p:spPr>
          <a:xfrm>
            <a:off x="1456733" y="1121019"/>
            <a:ext cx="7766936" cy="1646302"/>
          </a:xfrm>
        </p:spPr>
        <p:txBody>
          <a:bodyPr/>
          <a:lstStyle/>
          <a:p>
            <a:pPr algn="ctr"/>
            <a:r>
              <a:rPr lang="pl-PL" dirty="0"/>
              <a:t>I grupa </a:t>
            </a:r>
            <a:br>
              <a:rPr lang="pl-PL" dirty="0"/>
            </a:br>
            <a:r>
              <a:rPr lang="pl-PL" dirty="0"/>
              <a:t>czynniki rynkowe</a:t>
            </a:r>
          </a:p>
        </p:txBody>
      </p:sp>
      <p:sp>
        <p:nvSpPr>
          <p:cNvPr id="3" name="Podtytuł 2">
            <a:extLst>
              <a:ext uri="{FF2B5EF4-FFF2-40B4-BE49-F238E27FC236}">
                <a16:creationId xmlns:a16="http://schemas.microsoft.com/office/drawing/2014/main" id="{77E36ED4-AD6A-4C14-941C-D6F382DF2742}"/>
              </a:ext>
            </a:extLst>
          </p:cNvPr>
          <p:cNvSpPr>
            <a:spLocks noGrp="1"/>
          </p:cNvSpPr>
          <p:nvPr>
            <p:ph type="subTitle" idx="1"/>
          </p:nvPr>
        </p:nvSpPr>
        <p:spPr>
          <a:xfrm>
            <a:off x="1377064" y="2885813"/>
            <a:ext cx="7766936" cy="2074722"/>
          </a:xfrm>
        </p:spPr>
        <p:txBody>
          <a:bodyPr>
            <a:normAutofit fontScale="92500" lnSpcReduction="20000"/>
          </a:bodyPr>
          <a:lstStyle/>
          <a:p>
            <a:pPr marL="457200" indent="-457200" algn="ctr">
              <a:buFont typeface="Wingdings" panose="05000000000000000000" pitchFamily="2" charset="2"/>
              <a:buChar char="q"/>
            </a:pPr>
            <a:r>
              <a:rPr lang="pl-PL" sz="2800" dirty="0"/>
              <a:t>wzrost wydatków na płace</a:t>
            </a:r>
          </a:p>
          <a:p>
            <a:pPr marL="457200" indent="-457200" algn="ctr">
              <a:buFont typeface="Wingdings" panose="05000000000000000000" pitchFamily="2" charset="2"/>
              <a:buChar char="q"/>
            </a:pPr>
            <a:r>
              <a:rPr lang="pl-PL" sz="2800" dirty="0"/>
              <a:t>Wzrost opłat za media(prąd i inne)</a:t>
            </a:r>
          </a:p>
          <a:p>
            <a:pPr marL="457200" indent="-457200" algn="ctr">
              <a:buFont typeface="Wingdings" panose="05000000000000000000" pitchFamily="2" charset="2"/>
              <a:buChar char="q"/>
            </a:pPr>
            <a:r>
              <a:rPr lang="pl-PL" sz="2800" dirty="0"/>
              <a:t>Problem z odbiorem  odbiorców surowców wtórnych</a:t>
            </a:r>
          </a:p>
          <a:p>
            <a:pPr marL="457200" indent="-457200" algn="ctr">
              <a:buFont typeface="Wingdings" panose="05000000000000000000" pitchFamily="2" charset="2"/>
              <a:buChar char="q"/>
            </a:pPr>
            <a:r>
              <a:rPr lang="pl-PL" sz="2800" dirty="0"/>
              <a:t>spadek cen surowców wtórnych</a:t>
            </a:r>
          </a:p>
          <a:p>
            <a:pPr algn="ctr"/>
            <a:endParaRPr lang="pl-PL" dirty="0"/>
          </a:p>
          <a:p>
            <a:pPr algn="ctr"/>
            <a:endParaRPr lang="pl-PL" dirty="0"/>
          </a:p>
        </p:txBody>
      </p:sp>
      <p:pic>
        <p:nvPicPr>
          <p:cNvPr id="5" name="Obraz 4">
            <a:extLst>
              <a:ext uri="{FF2B5EF4-FFF2-40B4-BE49-F238E27FC236}">
                <a16:creationId xmlns:a16="http://schemas.microsoft.com/office/drawing/2014/main" id="{38C6DAFB-1623-468B-BB9A-70E3C379E8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6797" y="5443610"/>
            <a:ext cx="2017203" cy="1191644"/>
          </a:xfrm>
          <a:prstGeom prst="rect">
            <a:avLst/>
          </a:prstGeom>
        </p:spPr>
      </p:pic>
    </p:spTree>
    <p:extLst>
      <p:ext uri="{BB962C8B-B14F-4D97-AF65-F5344CB8AC3E}">
        <p14:creationId xmlns:p14="http://schemas.microsoft.com/office/powerpoint/2010/main" val="3266243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B00C3A-7DF0-4F48-A0D6-1657E5BBE77D}"/>
              </a:ext>
            </a:extLst>
          </p:cNvPr>
          <p:cNvSpPr>
            <a:spLocks noGrp="1"/>
          </p:cNvSpPr>
          <p:nvPr>
            <p:ph type="ctrTitle"/>
          </p:nvPr>
        </p:nvSpPr>
        <p:spPr>
          <a:xfrm>
            <a:off x="1137950" y="80784"/>
            <a:ext cx="9331509" cy="1191644"/>
          </a:xfrm>
        </p:spPr>
        <p:txBody>
          <a:bodyPr/>
          <a:lstStyle/>
          <a:p>
            <a:pPr algn="ctr"/>
            <a:r>
              <a:rPr lang="pl-PL" sz="3200" b="1" dirty="0"/>
              <a:t>I grupa </a:t>
            </a:r>
            <a:br>
              <a:rPr lang="pl-PL" sz="3200" b="1" dirty="0"/>
            </a:br>
            <a:r>
              <a:rPr lang="pl-PL" sz="3200" b="1" dirty="0"/>
              <a:t>czynniki rynkowe </a:t>
            </a:r>
          </a:p>
        </p:txBody>
      </p:sp>
      <p:sp>
        <p:nvSpPr>
          <p:cNvPr id="3" name="Podtytuł 2">
            <a:extLst>
              <a:ext uri="{FF2B5EF4-FFF2-40B4-BE49-F238E27FC236}">
                <a16:creationId xmlns:a16="http://schemas.microsoft.com/office/drawing/2014/main" id="{77E36ED4-AD6A-4C14-941C-D6F382DF2742}"/>
              </a:ext>
            </a:extLst>
          </p:cNvPr>
          <p:cNvSpPr>
            <a:spLocks noGrp="1"/>
          </p:cNvSpPr>
          <p:nvPr>
            <p:ph type="subTitle" idx="1"/>
          </p:nvPr>
        </p:nvSpPr>
        <p:spPr>
          <a:xfrm>
            <a:off x="1037281" y="2114026"/>
            <a:ext cx="8333221" cy="4135771"/>
          </a:xfrm>
        </p:spPr>
        <p:txBody>
          <a:bodyPr>
            <a:normAutofit/>
          </a:bodyPr>
          <a:lstStyle/>
          <a:p>
            <a:pPr algn="ctr"/>
            <a:endParaRPr lang="pl-PL" sz="3200" b="1" dirty="0"/>
          </a:p>
        </p:txBody>
      </p:sp>
      <p:pic>
        <p:nvPicPr>
          <p:cNvPr id="5" name="Obraz 4">
            <a:extLst>
              <a:ext uri="{FF2B5EF4-FFF2-40B4-BE49-F238E27FC236}">
                <a16:creationId xmlns:a16="http://schemas.microsoft.com/office/drawing/2014/main" id="{38C6DAFB-1623-468B-BB9A-70E3C379E8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62275" y="290509"/>
            <a:ext cx="2017203" cy="1191644"/>
          </a:xfrm>
          <a:prstGeom prst="rect">
            <a:avLst/>
          </a:prstGeom>
        </p:spPr>
      </p:pic>
      <p:pic>
        <p:nvPicPr>
          <p:cNvPr id="8" name="Obraz 7">
            <a:extLst>
              <a:ext uri="{FF2B5EF4-FFF2-40B4-BE49-F238E27FC236}">
                <a16:creationId xmlns:a16="http://schemas.microsoft.com/office/drawing/2014/main" id="{69572855-C2C6-496D-BF72-1410FE8CA33C}"/>
              </a:ext>
            </a:extLst>
          </p:cNvPr>
          <p:cNvPicPr>
            <a:picLocks noChangeAspect="1"/>
          </p:cNvPicPr>
          <p:nvPr/>
        </p:nvPicPr>
        <p:blipFill rotWithShape="1">
          <a:blip r:embed="rId3">
            <a:extLst>
              <a:ext uri="{28A0092B-C50C-407E-A947-70E740481C1C}">
                <a14:useLocalDpi xmlns:a14="http://schemas.microsoft.com/office/drawing/2010/main" val="0"/>
              </a:ext>
            </a:extLst>
          </a:blip>
          <a:srcRect t="8408" r="23366" b="10619"/>
          <a:stretch/>
        </p:blipFill>
        <p:spPr>
          <a:xfrm>
            <a:off x="1612799" y="1168701"/>
            <a:ext cx="7874627" cy="5882246"/>
          </a:xfrm>
          <a:prstGeom prst="rect">
            <a:avLst/>
          </a:prstGeom>
        </p:spPr>
      </p:pic>
    </p:spTree>
    <p:extLst>
      <p:ext uri="{BB962C8B-B14F-4D97-AF65-F5344CB8AC3E}">
        <p14:creationId xmlns:p14="http://schemas.microsoft.com/office/powerpoint/2010/main" val="198018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B00C3A-7DF0-4F48-A0D6-1657E5BBE77D}"/>
              </a:ext>
            </a:extLst>
          </p:cNvPr>
          <p:cNvSpPr>
            <a:spLocks noGrp="1"/>
          </p:cNvSpPr>
          <p:nvPr>
            <p:ph type="ctrTitle"/>
          </p:nvPr>
        </p:nvSpPr>
        <p:spPr>
          <a:xfrm>
            <a:off x="1515456" y="290509"/>
            <a:ext cx="7766936" cy="1646302"/>
          </a:xfrm>
        </p:spPr>
        <p:txBody>
          <a:bodyPr/>
          <a:lstStyle/>
          <a:p>
            <a:pPr algn="ctr"/>
            <a:r>
              <a:rPr lang="pl-PL" dirty="0"/>
              <a:t>II grupa </a:t>
            </a:r>
            <a:br>
              <a:rPr lang="pl-PL" dirty="0"/>
            </a:br>
            <a:r>
              <a:rPr lang="pl-PL" dirty="0"/>
              <a:t>prawne  i ustawowe </a:t>
            </a:r>
          </a:p>
        </p:txBody>
      </p:sp>
      <p:sp>
        <p:nvSpPr>
          <p:cNvPr id="3" name="Podtytuł 2">
            <a:extLst>
              <a:ext uri="{FF2B5EF4-FFF2-40B4-BE49-F238E27FC236}">
                <a16:creationId xmlns:a16="http://schemas.microsoft.com/office/drawing/2014/main" id="{77E36ED4-AD6A-4C14-941C-D6F382DF2742}"/>
              </a:ext>
            </a:extLst>
          </p:cNvPr>
          <p:cNvSpPr>
            <a:spLocks noGrp="1"/>
          </p:cNvSpPr>
          <p:nvPr>
            <p:ph type="subTitle" idx="1"/>
          </p:nvPr>
        </p:nvSpPr>
        <p:spPr>
          <a:xfrm>
            <a:off x="1037281" y="2114026"/>
            <a:ext cx="8333221" cy="4135771"/>
          </a:xfrm>
        </p:spPr>
        <p:txBody>
          <a:bodyPr>
            <a:normAutofit/>
          </a:bodyPr>
          <a:lstStyle/>
          <a:p>
            <a:pPr algn="ctr"/>
            <a:r>
              <a:rPr lang="pl-PL" dirty="0"/>
              <a:t>wzrostem kosztów związanych z podniesieniem poziomu recyklingu, rosnącym tzw. podatkiem ekologicznym za składowanie odpadów </a:t>
            </a:r>
          </a:p>
          <a:p>
            <a:pPr algn="ctr"/>
            <a:r>
              <a:rPr lang="pl-PL" dirty="0"/>
              <a:t>( w 2017 roku = 24,15 zł/tonę, w 2018 roku 140zł/tonę, w 2020 roku planowane 270 zł/tonę)</a:t>
            </a:r>
          </a:p>
          <a:p>
            <a:pPr algn="ctr"/>
            <a:r>
              <a:rPr lang="pl-PL" dirty="0"/>
              <a:t>Zmiana  rozporządzenia w zakresie ilości odbieranych frakcji odpadów:</a:t>
            </a:r>
          </a:p>
          <a:p>
            <a:pPr marL="285750" indent="-285750" algn="ctr">
              <a:buFontTx/>
              <a:buChar char="-"/>
            </a:pPr>
            <a:r>
              <a:rPr lang="pl-PL" dirty="0"/>
              <a:t>były 5 frakcje obecnie zmiana na 7 frakcji (+</a:t>
            </a:r>
            <a:r>
              <a:rPr lang="pl-PL" dirty="0" err="1"/>
              <a:t>bio</a:t>
            </a:r>
            <a:r>
              <a:rPr lang="pl-PL" dirty="0"/>
              <a:t> i szkło osobno) co podnosi liczbę objazdów</a:t>
            </a:r>
          </a:p>
          <a:p>
            <a:pPr marL="285750" indent="-285750" algn="ctr">
              <a:buFontTx/>
              <a:buChar char="-"/>
            </a:pPr>
            <a:r>
              <a:rPr lang="pl-PL" dirty="0"/>
              <a:t>- wymogi odnośnie środków transportu jakimi odbierane są odpady</a:t>
            </a:r>
          </a:p>
          <a:p>
            <a:pPr marL="285750" indent="-285750" algn="ctr">
              <a:buFontTx/>
              <a:buChar char="-"/>
            </a:pPr>
            <a:r>
              <a:rPr lang="pl-PL" dirty="0"/>
              <a:t>przyjęciem rozwiązania , iż w Małopolsce  mogą powstać tylko </a:t>
            </a:r>
            <a:br>
              <a:rPr lang="pl-PL" dirty="0"/>
            </a:br>
            <a:r>
              <a:rPr lang="pl-PL" dirty="0"/>
              <a:t>4 RIPOK czyli regionalne instalacje przetwarzania odpadów komunalnych , a na Podhalu powstały tylko 2 , co powoduje brak konkurencyjności,</a:t>
            </a:r>
          </a:p>
          <a:p>
            <a:pPr algn="ctr"/>
            <a:endParaRPr lang="pl-PL" sz="3200" b="1" dirty="0"/>
          </a:p>
        </p:txBody>
      </p:sp>
      <p:pic>
        <p:nvPicPr>
          <p:cNvPr id="5" name="Obraz 4">
            <a:extLst>
              <a:ext uri="{FF2B5EF4-FFF2-40B4-BE49-F238E27FC236}">
                <a16:creationId xmlns:a16="http://schemas.microsoft.com/office/drawing/2014/main" id="{38C6DAFB-1623-468B-BB9A-70E3C379E8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62275" y="290509"/>
            <a:ext cx="2017203" cy="1191644"/>
          </a:xfrm>
          <a:prstGeom prst="rect">
            <a:avLst/>
          </a:prstGeom>
        </p:spPr>
      </p:pic>
    </p:spTree>
    <p:extLst>
      <p:ext uri="{BB962C8B-B14F-4D97-AF65-F5344CB8AC3E}">
        <p14:creationId xmlns:p14="http://schemas.microsoft.com/office/powerpoint/2010/main" val="1767050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B00C3A-7DF0-4F48-A0D6-1657E5BBE77D}"/>
              </a:ext>
            </a:extLst>
          </p:cNvPr>
          <p:cNvSpPr>
            <a:spLocks noGrp="1"/>
          </p:cNvSpPr>
          <p:nvPr>
            <p:ph type="ctrTitle"/>
          </p:nvPr>
        </p:nvSpPr>
        <p:spPr>
          <a:xfrm>
            <a:off x="1515456" y="290509"/>
            <a:ext cx="7766936" cy="1646302"/>
          </a:xfrm>
        </p:spPr>
        <p:txBody>
          <a:bodyPr/>
          <a:lstStyle/>
          <a:p>
            <a:pPr algn="ctr"/>
            <a:r>
              <a:rPr lang="pl-PL" dirty="0"/>
              <a:t>II grupa </a:t>
            </a:r>
            <a:br>
              <a:rPr lang="pl-PL" dirty="0"/>
            </a:br>
            <a:r>
              <a:rPr lang="pl-PL" dirty="0"/>
              <a:t>prawne  i ustawowe </a:t>
            </a:r>
          </a:p>
        </p:txBody>
      </p:sp>
      <p:sp>
        <p:nvSpPr>
          <p:cNvPr id="3" name="Podtytuł 2">
            <a:extLst>
              <a:ext uri="{FF2B5EF4-FFF2-40B4-BE49-F238E27FC236}">
                <a16:creationId xmlns:a16="http://schemas.microsoft.com/office/drawing/2014/main" id="{77E36ED4-AD6A-4C14-941C-D6F382DF2742}"/>
              </a:ext>
            </a:extLst>
          </p:cNvPr>
          <p:cNvSpPr>
            <a:spLocks noGrp="1"/>
          </p:cNvSpPr>
          <p:nvPr>
            <p:ph type="subTitle" idx="1"/>
          </p:nvPr>
        </p:nvSpPr>
        <p:spPr>
          <a:xfrm>
            <a:off x="1037281" y="2114026"/>
            <a:ext cx="8333221" cy="4135771"/>
          </a:xfrm>
        </p:spPr>
        <p:txBody>
          <a:bodyPr>
            <a:normAutofit/>
          </a:bodyPr>
          <a:lstStyle/>
          <a:p>
            <a:pPr algn="ctr"/>
            <a:endParaRPr lang="pl-PL" sz="3200" b="1" dirty="0"/>
          </a:p>
        </p:txBody>
      </p:sp>
      <p:pic>
        <p:nvPicPr>
          <p:cNvPr id="5" name="Obraz 4">
            <a:extLst>
              <a:ext uri="{FF2B5EF4-FFF2-40B4-BE49-F238E27FC236}">
                <a16:creationId xmlns:a16="http://schemas.microsoft.com/office/drawing/2014/main" id="{38C6DAFB-1623-468B-BB9A-70E3C379E8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62275" y="290509"/>
            <a:ext cx="2017203" cy="1191644"/>
          </a:xfrm>
          <a:prstGeom prst="rect">
            <a:avLst/>
          </a:prstGeom>
        </p:spPr>
      </p:pic>
      <p:pic>
        <p:nvPicPr>
          <p:cNvPr id="10" name="Obraz 9">
            <a:extLst>
              <a:ext uri="{FF2B5EF4-FFF2-40B4-BE49-F238E27FC236}">
                <a16:creationId xmlns:a16="http://schemas.microsoft.com/office/drawing/2014/main" id="{AD5CD428-9804-4FB7-A178-AEFF6B71059D}"/>
              </a:ext>
            </a:extLst>
          </p:cNvPr>
          <p:cNvPicPr>
            <a:picLocks noChangeAspect="1"/>
          </p:cNvPicPr>
          <p:nvPr/>
        </p:nvPicPr>
        <p:blipFill rotWithShape="1">
          <a:blip r:embed="rId3">
            <a:extLst>
              <a:ext uri="{28A0092B-C50C-407E-A947-70E740481C1C}">
                <a14:useLocalDpi xmlns:a14="http://schemas.microsoft.com/office/drawing/2010/main" val="0"/>
              </a:ext>
            </a:extLst>
          </a:blip>
          <a:srcRect l="-449" t="7578" r="22614" b="22822"/>
          <a:stretch/>
        </p:blipFill>
        <p:spPr>
          <a:xfrm>
            <a:off x="1769208" y="1887343"/>
            <a:ext cx="7259431" cy="4589136"/>
          </a:xfrm>
          <a:prstGeom prst="rect">
            <a:avLst/>
          </a:prstGeom>
        </p:spPr>
      </p:pic>
    </p:spTree>
    <p:extLst>
      <p:ext uri="{BB962C8B-B14F-4D97-AF65-F5344CB8AC3E}">
        <p14:creationId xmlns:p14="http://schemas.microsoft.com/office/powerpoint/2010/main" val="3895082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B00C3A-7DF0-4F48-A0D6-1657E5BBE77D}"/>
              </a:ext>
            </a:extLst>
          </p:cNvPr>
          <p:cNvSpPr>
            <a:spLocks noGrp="1"/>
          </p:cNvSpPr>
          <p:nvPr>
            <p:ph type="ctrTitle"/>
          </p:nvPr>
        </p:nvSpPr>
        <p:spPr>
          <a:xfrm>
            <a:off x="1515456" y="290509"/>
            <a:ext cx="7766936" cy="1646302"/>
          </a:xfrm>
        </p:spPr>
        <p:txBody>
          <a:bodyPr/>
          <a:lstStyle/>
          <a:p>
            <a:pPr algn="ctr"/>
            <a:r>
              <a:rPr lang="pl-PL" dirty="0"/>
              <a:t>III grupa </a:t>
            </a:r>
            <a:br>
              <a:rPr lang="pl-PL" dirty="0"/>
            </a:br>
            <a:r>
              <a:rPr lang="pl-PL" dirty="0"/>
              <a:t>brak konkurencji </a:t>
            </a:r>
          </a:p>
        </p:txBody>
      </p:sp>
      <p:sp>
        <p:nvSpPr>
          <p:cNvPr id="3" name="Podtytuł 2">
            <a:extLst>
              <a:ext uri="{FF2B5EF4-FFF2-40B4-BE49-F238E27FC236}">
                <a16:creationId xmlns:a16="http://schemas.microsoft.com/office/drawing/2014/main" id="{77E36ED4-AD6A-4C14-941C-D6F382DF2742}"/>
              </a:ext>
            </a:extLst>
          </p:cNvPr>
          <p:cNvSpPr>
            <a:spLocks noGrp="1"/>
          </p:cNvSpPr>
          <p:nvPr>
            <p:ph type="subTitle" idx="1"/>
          </p:nvPr>
        </p:nvSpPr>
        <p:spPr>
          <a:xfrm>
            <a:off x="1037281" y="2114026"/>
            <a:ext cx="8333221" cy="4135771"/>
          </a:xfrm>
        </p:spPr>
        <p:txBody>
          <a:bodyPr>
            <a:normAutofit/>
          </a:bodyPr>
          <a:lstStyle/>
          <a:p>
            <a:pPr algn="ctr"/>
            <a:r>
              <a:rPr lang="pl-PL" sz="3200" b="1" dirty="0"/>
              <a:t>Obecnie na rynku podhalańskim działają tylko 2 firmy komercyjne , które uzyskały status RIPOK.</a:t>
            </a:r>
          </a:p>
          <a:p>
            <a:pPr algn="ctr"/>
            <a:r>
              <a:rPr lang="pl-PL" sz="3200" b="1" dirty="0"/>
              <a:t>Zawarły one umowę konsorcjum i obecnie jako jedyni oferenci starują w większości postępowań na odbiór i zagospodarowanie odpadów</a:t>
            </a:r>
          </a:p>
        </p:txBody>
      </p:sp>
      <p:pic>
        <p:nvPicPr>
          <p:cNvPr id="5" name="Obraz 4">
            <a:extLst>
              <a:ext uri="{FF2B5EF4-FFF2-40B4-BE49-F238E27FC236}">
                <a16:creationId xmlns:a16="http://schemas.microsoft.com/office/drawing/2014/main" id="{38C6DAFB-1623-468B-BB9A-70E3C379E8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62275" y="290509"/>
            <a:ext cx="2017203" cy="1191644"/>
          </a:xfrm>
          <a:prstGeom prst="rect">
            <a:avLst/>
          </a:prstGeom>
        </p:spPr>
      </p:pic>
    </p:spTree>
    <p:extLst>
      <p:ext uri="{BB962C8B-B14F-4D97-AF65-F5344CB8AC3E}">
        <p14:creationId xmlns:p14="http://schemas.microsoft.com/office/powerpoint/2010/main" val="2329634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B00C3A-7DF0-4F48-A0D6-1657E5BBE77D}"/>
              </a:ext>
            </a:extLst>
          </p:cNvPr>
          <p:cNvSpPr>
            <a:spLocks noGrp="1"/>
          </p:cNvSpPr>
          <p:nvPr>
            <p:ph type="ctrTitle"/>
          </p:nvPr>
        </p:nvSpPr>
        <p:spPr>
          <a:xfrm>
            <a:off x="746619" y="290509"/>
            <a:ext cx="8825220" cy="3065088"/>
          </a:xfrm>
        </p:spPr>
        <p:txBody>
          <a:bodyPr/>
          <a:lstStyle/>
          <a:p>
            <a:pPr algn="ctr"/>
            <a:r>
              <a:rPr lang="pl-PL" sz="4800" dirty="0">
                <a:solidFill>
                  <a:srgbClr val="FF0000"/>
                </a:solidFill>
              </a:rPr>
              <a:t>Według ustawy system ma się bilansować</a:t>
            </a:r>
            <a:br>
              <a:rPr lang="pl-PL" sz="4800" dirty="0">
                <a:solidFill>
                  <a:srgbClr val="FF0000"/>
                </a:solidFill>
              </a:rPr>
            </a:br>
            <a:r>
              <a:rPr lang="pl-PL" sz="4800" dirty="0">
                <a:solidFill>
                  <a:srgbClr val="FF0000"/>
                </a:solidFill>
              </a:rPr>
              <a:t>a samorząd nie może do niego dopłacać</a:t>
            </a:r>
          </a:p>
        </p:txBody>
      </p:sp>
      <p:sp>
        <p:nvSpPr>
          <p:cNvPr id="3" name="Podtytuł 2">
            <a:extLst>
              <a:ext uri="{FF2B5EF4-FFF2-40B4-BE49-F238E27FC236}">
                <a16:creationId xmlns:a16="http://schemas.microsoft.com/office/drawing/2014/main" id="{77E36ED4-AD6A-4C14-941C-D6F382DF2742}"/>
              </a:ext>
            </a:extLst>
          </p:cNvPr>
          <p:cNvSpPr>
            <a:spLocks noGrp="1"/>
          </p:cNvSpPr>
          <p:nvPr>
            <p:ph type="subTitle" idx="1"/>
          </p:nvPr>
        </p:nvSpPr>
        <p:spPr>
          <a:xfrm>
            <a:off x="835946" y="3355597"/>
            <a:ext cx="9126329" cy="2558642"/>
          </a:xfrm>
        </p:spPr>
        <p:txBody>
          <a:bodyPr>
            <a:normAutofit/>
          </a:bodyPr>
          <a:lstStyle/>
          <a:p>
            <a:pPr algn="ctr"/>
            <a:r>
              <a:rPr lang="pl-PL" sz="2000" b="1" i="1" dirty="0"/>
              <a:t>System gospodarowania odpadami komunalnymi zorganizowany przez gminę powinien się samofinansować, co przekłada się na obowiązek ustalania wysokości ponoszonych przez mieszkańców gminy opłat na poziomie zabezpieczającym pokrycie kosztów funkcjonowania systemu gospodarowania odpadami komunalnymi – wyjaśnia Regionalna Izba Obrachunkowa w Kielcach.</a:t>
            </a:r>
            <a:endParaRPr lang="pl-PL" sz="3600" b="1" i="1" dirty="0"/>
          </a:p>
        </p:txBody>
      </p:sp>
      <p:pic>
        <p:nvPicPr>
          <p:cNvPr id="5" name="Obraz 4">
            <a:extLst>
              <a:ext uri="{FF2B5EF4-FFF2-40B4-BE49-F238E27FC236}">
                <a16:creationId xmlns:a16="http://schemas.microsoft.com/office/drawing/2014/main" id="{38C6DAFB-1623-468B-BB9A-70E3C379E8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62275" y="290509"/>
            <a:ext cx="2017203" cy="1191644"/>
          </a:xfrm>
          <a:prstGeom prst="rect">
            <a:avLst/>
          </a:prstGeom>
        </p:spPr>
      </p:pic>
    </p:spTree>
    <p:extLst>
      <p:ext uri="{BB962C8B-B14F-4D97-AF65-F5344CB8AC3E}">
        <p14:creationId xmlns:p14="http://schemas.microsoft.com/office/powerpoint/2010/main" val="2777130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B00C3A-7DF0-4F48-A0D6-1657E5BBE77D}"/>
              </a:ext>
            </a:extLst>
          </p:cNvPr>
          <p:cNvSpPr>
            <a:spLocks noGrp="1"/>
          </p:cNvSpPr>
          <p:nvPr>
            <p:ph type="ctrTitle"/>
          </p:nvPr>
        </p:nvSpPr>
        <p:spPr>
          <a:xfrm>
            <a:off x="746619" y="290509"/>
            <a:ext cx="8825220" cy="3065088"/>
          </a:xfrm>
        </p:spPr>
        <p:txBody>
          <a:bodyPr/>
          <a:lstStyle/>
          <a:p>
            <a:pPr algn="ctr"/>
            <a:endParaRPr lang="pl-PL" sz="4800" dirty="0">
              <a:solidFill>
                <a:srgbClr val="FF0000"/>
              </a:solidFill>
            </a:endParaRPr>
          </a:p>
        </p:txBody>
      </p:sp>
      <p:pic>
        <p:nvPicPr>
          <p:cNvPr id="5" name="Obraz 4">
            <a:extLst>
              <a:ext uri="{FF2B5EF4-FFF2-40B4-BE49-F238E27FC236}">
                <a16:creationId xmlns:a16="http://schemas.microsoft.com/office/drawing/2014/main" id="{38C6DAFB-1623-468B-BB9A-70E3C379E8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7180" y="164797"/>
            <a:ext cx="1680952" cy="993007"/>
          </a:xfrm>
          <a:prstGeom prst="rect">
            <a:avLst/>
          </a:prstGeom>
        </p:spPr>
      </p:pic>
      <p:graphicFrame>
        <p:nvGraphicFramePr>
          <p:cNvPr id="4" name="Tabela 3">
            <a:extLst>
              <a:ext uri="{FF2B5EF4-FFF2-40B4-BE49-F238E27FC236}">
                <a16:creationId xmlns:a16="http://schemas.microsoft.com/office/drawing/2014/main" id="{5B5E6FEA-16B5-4043-926A-6C6DC1493794}"/>
              </a:ext>
            </a:extLst>
          </p:cNvPr>
          <p:cNvGraphicFramePr>
            <a:graphicFrameLocks noGrp="1"/>
          </p:cNvGraphicFramePr>
          <p:nvPr>
            <p:extLst>
              <p:ext uri="{D42A27DB-BD31-4B8C-83A1-F6EECF244321}">
                <p14:modId xmlns:p14="http://schemas.microsoft.com/office/powerpoint/2010/main" val="1141834619"/>
              </p:ext>
            </p:extLst>
          </p:nvPr>
        </p:nvGraphicFramePr>
        <p:xfrm>
          <a:off x="562063" y="1157804"/>
          <a:ext cx="9630561" cy="5074532"/>
        </p:xfrm>
        <a:graphic>
          <a:graphicData uri="http://schemas.openxmlformats.org/drawingml/2006/table">
            <a:tbl>
              <a:tblPr firstRow="1" firstCol="1" bandRow="1">
                <a:tableStyleId>{5C22544A-7EE6-4342-B048-85BDC9FD1C3A}</a:tableStyleId>
              </a:tblPr>
              <a:tblGrid>
                <a:gridCol w="2407308">
                  <a:extLst>
                    <a:ext uri="{9D8B030D-6E8A-4147-A177-3AD203B41FA5}">
                      <a16:colId xmlns:a16="http://schemas.microsoft.com/office/drawing/2014/main" val="3451530559"/>
                    </a:ext>
                  </a:extLst>
                </a:gridCol>
                <a:gridCol w="2407308">
                  <a:extLst>
                    <a:ext uri="{9D8B030D-6E8A-4147-A177-3AD203B41FA5}">
                      <a16:colId xmlns:a16="http://schemas.microsoft.com/office/drawing/2014/main" val="2017986104"/>
                    </a:ext>
                  </a:extLst>
                </a:gridCol>
                <a:gridCol w="2407308">
                  <a:extLst>
                    <a:ext uri="{9D8B030D-6E8A-4147-A177-3AD203B41FA5}">
                      <a16:colId xmlns:a16="http://schemas.microsoft.com/office/drawing/2014/main" val="4036873791"/>
                    </a:ext>
                  </a:extLst>
                </a:gridCol>
                <a:gridCol w="2408637">
                  <a:extLst>
                    <a:ext uri="{9D8B030D-6E8A-4147-A177-3AD203B41FA5}">
                      <a16:colId xmlns:a16="http://schemas.microsoft.com/office/drawing/2014/main" val="1415261451"/>
                    </a:ext>
                  </a:extLst>
                </a:gridCol>
              </a:tblGrid>
              <a:tr h="796626">
                <a:tc>
                  <a:txBody>
                    <a:bodyPr/>
                    <a:lstStyle/>
                    <a:p>
                      <a:pPr algn="ctr">
                        <a:lnSpc>
                          <a:spcPct val="107000"/>
                        </a:lnSpc>
                        <a:spcAft>
                          <a:spcPts val="0"/>
                        </a:spcAft>
                      </a:pPr>
                      <a:r>
                        <a:rPr lang="pl-PL" sz="2800" dirty="0">
                          <a:effectLst/>
                        </a:rPr>
                        <a:t>Odpady </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pl-PL" sz="2800" dirty="0">
                          <a:effectLst/>
                        </a:rPr>
                        <a:t>2015 rok</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pl-PL" sz="2800" dirty="0">
                          <a:effectLst/>
                        </a:rPr>
                        <a:t>2016 rok</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pl-PL" sz="2800">
                          <a:effectLst/>
                        </a:rPr>
                        <a:t>2017 rok</a:t>
                      </a:r>
                      <a:endParaRPr lang="pl-PL"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37787542"/>
                  </a:ext>
                </a:extLst>
              </a:tr>
              <a:tr h="1342327">
                <a:tc>
                  <a:txBody>
                    <a:bodyPr/>
                    <a:lstStyle/>
                    <a:p>
                      <a:pPr algn="ctr">
                        <a:lnSpc>
                          <a:spcPct val="107000"/>
                        </a:lnSpc>
                        <a:spcAft>
                          <a:spcPts val="0"/>
                        </a:spcAft>
                      </a:pPr>
                      <a:r>
                        <a:rPr lang="pl-PL" sz="2800">
                          <a:effectLst/>
                        </a:rPr>
                        <a:t>segregowane</a:t>
                      </a:r>
                      <a:endParaRPr lang="pl-PL"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pl-PL" sz="2800" dirty="0">
                          <a:effectLst/>
                        </a:rPr>
                        <a:t>1044,8 Mg</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pl-PL" sz="2800" dirty="0">
                          <a:effectLst/>
                        </a:rPr>
                        <a:t>1138,34 Mg</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pl-PL" sz="2800" dirty="0">
                          <a:effectLst/>
                        </a:rPr>
                        <a:t>1280,34 Mg</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78541789"/>
                  </a:ext>
                </a:extLst>
              </a:tr>
              <a:tr h="1342327">
                <a:tc>
                  <a:txBody>
                    <a:bodyPr/>
                    <a:lstStyle/>
                    <a:p>
                      <a:pPr algn="ctr">
                        <a:lnSpc>
                          <a:spcPct val="107000"/>
                        </a:lnSpc>
                        <a:spcAft>
                          <a:spcPts val="0"/>
                        </a:spcAft>
                      </a:pPr>
                      <a:r>
                        <a:rPr lang="pl-PL" sz="2800">
                          <a:effectLst/>
                        </a:rPr>
                        <a:t>zmieszane</a:t>
                      </a:r>
                      <a:endParaRPr lang="pl-PL"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pl-PL" sz="2800">
                          <a:effectLst/>
                        </a:rPr>
                        <a:t>1991,7 Mg</a:t>
                      </a:r>
                      <a:endParaRPr lang="pl-PL"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pl-PL" sz="2800" dirty="0">
                          <a:effectLst/>
                        </a:rPr>
                        <a:t>2225,77 Mg</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pl-PL" sz="2800" dirty="0">
                          <a:effectLst/>
                        </a:rPr>
                        <a:t>2539,71 Mg</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87160735"/>
                  </a:ext>
                </a:extLst>
              </a:tr>
              <a:tr h="796626">
                <a:tc>
                  <a:txBody>
                    <a:bodyPr/>
                    <a:lstStyle/>
                    <a:p>
                      <a:pPr algn="ctr">
                        <a:lnSpc>
                          <a:spcPct val="107000"/>
                        </a:lnSpc>
                        <a:spcAft>
                          <a:spcPts val="0"/>
                        </a:spcAft>
                      </a:pPr>
                      <a:r>
                        <a:rPr lang="pl-PL" sz="2800">
                          <a:effectLst/>
                        </a:rPr>
                        <a:t>gabaryty</a:t>
                      </a:r>
                      <a:endParaRPr lang="pl-PL"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pl-PL" sz="2800">
                          <a:effectLst/>
                        </a:rPr>
                        <a:t>162,1 Mg</a:t>
                      </a:r>
                      <a:endParaRPr lang="pl-PL"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pl-PL" sz="2800" dirty="0">
                          <a:effectLst/>
                        </a:rPr>
                        <a:t>217,86 Mg</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pl-PL" sz="2800" dirty="0">
                          <a:effectLst/>
                        </a:rPr>
                        <a:t>370,84 Mg</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97196095"/>
                  </a:ext>
                </a:extLst>
              </a:tr>
              <a:tr h="796626">
                <a:tc>
                  <a:txBody>
                    <a:bodyPr/>
                    <a:lstStyle/>
                    <a:p>
                      <a:pPr algn="ctr">
                        <a:lnSpc>
                          <a:spcPct val="107000"/>
                        </a:lnSpc>
                        <a:spcAft>
                          <a:spcPts val="0"/>
                        </a:spcAft>
                      </a:pPr>
                      <a:r>
                        <a:rPr lang="pl-PL" sz="2800">
                          <a:effectLst/>
                        </a:rPr>
                        <a:t>bio</a:t>
                      </a:r>
                      <a:endParaRPr lang="pl-PL"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pl-PL" sz="2800">
                          <a:effectLst/>
                        </a:rPr>
                        <a:t>34,6 Mg</a:t>
                      </a:r>
                      <a:endParaRPr lang="pl-PL"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pl-PL" sz="2800">
                          <a:effectLst/>
                        </a:rPr>
                        <a:t>47,3 Mg</a:t>
                      </a:r>
                      <a:endParaRPr lang="pl-PL"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pl-PL" sz="2800" dirty="0">
                          <a:effectLst/>
                        </a:rPr>
                        <a:t>119,76 Mg</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49637002"/>
                  </a:ext>
                </a:extLst>
              </a:tr>
            </a:tbl>
          </a:graphicData>
        </a:graphic>
      </p:graphicFrame>
    </p:spTree>
    <p:extLst>
      <p:ext uri="{BB962C8B-B14F-4D97-AF65-F5344CB8AC3E}">
        <p14:creationId xmlns:p14="http://schemas.microsoft.com/office/powerpoint/2010/main" val="108661464"/>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230</TotalTime>
  <Words>241</Words>
  <Application>Microsoft Office PowerPoint</Application>
  <PresentationFormat>Panoramiczny</PresentationFormat>
  <Paragraphs>41</Paragraphs>
  <Slides>8</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8</vt:i4>
      </vt:variant>
    </vt:vector>
  </HeadingPairs>
  <TitlesOfParts>
    <vt:vector size="14" baseType="lpstr">
      <vt:lpstr>Arial</vt:lpstr>
      <vt:lpstr>Calibri</vt:lpstr>
      <vt:lpstr>Trebuchet MS</vt:lpstr>
      <vt:lpstr>Wingdings</vt:lpstr>
      <vt:lpstr>Wingdings 3</vt:lpstr>
      <vt:lpstr>Faseta</vt:lpstr>
      <vt:lpstr>wzrost stawek za zagospodarowanie odpadów</vt:lpstr>
      <vt:lpstr>I grupa  czynniki rynkowe</vt:lpstr>
      <vt:lpstr>I grupa  czynniki rynkowe </vt:lpstr>
      <vt:lpstr>II grupa  prawne  i ustawowe </vt:lpstr>
      <vt:lpstr>II grupa  prawne  i ustawowe </vt:lpstr>
      <vt:lpstr>III grupa  brak konkurencji </vt:lpstr>
      <vt:lpstr>Według ustawy system ma się bilansować a samorząd nie może do niego dopłacać</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Zmiana stawek za zagospodarowanie odpadów</dc:title>
  <dc:creator>Marcin Kolasa</dc:creator>
  <cp:lastModifiedBy>Marcin Kolasa</cp:lastModifiedBy>
  <cp:revision>13</cp:revision>
  <dcterms:created xsi:type="dcterms:W3CDTF">2019-02-06T09:31:04Z</dcterms:created>
  <dcterms:modified xsi:type="dcterms:W3CDTF">2019-02-06T13:40:28Z</dcterms:modified>
</cp:coreProperties>
</file>